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39f95d235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39f95d235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57a92254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57a92254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57a92254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57a92254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57a92254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57a92254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57a92254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57a92254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57a92254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57a92254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57a92254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57a92254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57a92254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57a92254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57a92254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57a92254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57a92254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57a92254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9f95d23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9f95d23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57a92254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57a92254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9f95d23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9f95d23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9f95d23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9f95d23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9f95d235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9f95d235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57a92254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57a92254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7a9225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57a9225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57a9225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57a9225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57a92254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57a92254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57a92254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57a92254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57a92254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57a92254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9700" y="4395725"/>
            <a:ext cx="2791798" cy="6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3.jpg"/><Relationship Id="rId5" Type="http://schemas.openxmlformats.org/officeDocument/2006/relationships/image" Target="../media/image19.png"/><Relationship Id="rId6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51.png"/><Relationship Id="rId9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46.png"/><Relationship Id="rId8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7.png"/><Relationship Id="rId13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4" Type="http://schemas.openxmlformats.org/officeDocument/2006/relationships/image" Target="../media/image41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google.com/document/d/1s0DFDCrrNpIw9W7Maf88ZdOk89QFBo6kG12RSlhtCyM/edit?pli=1#heading=h.ae9msk7y8e70" TargetMode="External"/><Relationship Id="rId10" Type="http://schemas.openxmlformats.org/officeDocument/2006/relationships/hyperlink" Target="https://docs.google.com/document/d/1s0DFDCrrNpIw9W7Maf88ZdOk89QFBo6kG12RSlhtCyM/edit?pli=1#heading=h.jlsnjh2y7pmg" TargetMode="External"/><Relationship Id="rId13" Type="http://schemas.openxmlformats.org/officeDocument/2006/relationships/hyperlink" Target="https://docs.google.com/document/d/1s0DFDCrrNpIw9W7Maf88ZdOk89QFBo6kG12RSlhtCyM/edit?pli=1#heading=h.hvqkfzjt3lbk" TargetMode="External"/><Relationship Id="rId12" Type="http://schemas.openxmlformats.org/officeDocument/2006/relationships/hyperlink" Target="https://docs.google.com/document/d/1s0DFDCrrNpIw9W7Maf88ZdOk89QFBo6kG12RSlhtCyM/edit?pli=1#heading=h.gqd12dg1px8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document/d/1s0DFDCrrNpIw9W7Maf88ZdOk89QFBo6kG12RSlhtCyM/edit?pli=1#heading=h.oc20g26yxcti" TargetMode="External"/><Relationship Id="rId4" Type="http://schemas.openxmlformats.org/officeDocument/2006/relationships/hyperlink" Target="https://docs.google.com/document/d/1s0DFDCrrNpIw9W7Maf88ZdOk89QFBo6kG12RSlhtCyM/edit?pli=1#heading=h.sm5nx5vh22lh" TargetMode="External"/><Relationship Id="rId9" Type="http://schemas.openxmlformats.org/officeDocument/2006/relationships/hyperlink" Target="https://docs.google.com/document/d/1s0DFDCrrNpIw9W7Maf88ZdOk89QFBo6kG12RSlhtCyM/edit?pli=1#heading=h.q72n83eo0yy9" TargetMode="External"/><Relationship Id="rId5" Type="http://schemas.openxmlformats.org/officeDocument/2006/relationships/hyperlink" Target="https://docs.google.com/document/d/1s0DFDCrrNpIw9W7Maf88ZdOk89QFBo6kG12RSlhtCyM/edit?pli=1#heading=h.9d8rrrty9jok" TargetMode="External"/><Relationship Id="rId6" Type="http://schemas.openxmlformats.org/officeDocument/2006/relationships/hyperlink" Target="https://docs.google.com/document/d/1s0DFDCrrNpIw9W7Maf88ZdOk89QFBo6kG12RSlhtCyM/edit?pli=1#heading=h.5es42p7ae3f4" TargetMode="External"/><Relationship Id="rId7" Type="http://schemas.openxmlformats.org/officeDocument/2006/relationships/hyperlink" Target="https://docs.google.com/document/d/1s0DFDCrrNpIw9W7Maf88ZdOk89QFBo6kG12RSlhtCyM/edit?pli=1#heading=h.d2wl7n6gjjx" TargetMode="External"/><Relationship Id="rId8" Type="http://schemas.openxmlformats.org/officeDocument/2006/relationships/hyperlink" Target="https://docs.google.com/document/d/1s0DFDCrrNpIw9W7Maf88ZdOk89QFBo6kG12RSlhtCyM/edit?pli=1#heading=h.b5bm3imems6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613" y="131475"/>
            <a:ext cx="1026775" cy="11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4294967295" type="ctrTitle"/>
          </p:nvPr>
        </p:nvSpPr>
        <p:spPr>
          <a:xfrm>
            <a:off x="311700" y="1211975"/>
            <a:ext cx="8520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latin typeface="Times New Roman"/>
                <a:ea typeface="Times New Roman"/>
                <a:cs typeface="Times New Roman"/>
                <a:sym typeface="Times New Roman"/>
              </a:rPr>
              <a:t>INTERNSHIP REPORT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597600" y="1929400"/>
            <a:ext cx="1948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SWE 420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35975" y="2648225"/>
            <a:ext cx="443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3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Sourav Ahmed</a:t>
            </a:r>
            <a:endParaRPr b="1" sz="183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2018831068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Software Engineering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Institute of Information and Communication Technology - IICT, SUST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August 7, 2023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572000" y="2648225"/>
            <a:ext cx="44622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Performed At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ShellBeeHaken Ltd.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6 &amp; 7, House 1077, Road 6A, Avenue 8, Mirpur DOHS, Dhaka 1216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200" y="3286550"/>
            <a:ext cx="2791798" cy="6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 b="32050" l="5764" r="5132" t="24520"/>
          <a:stretch/>
        </p:blipFill>
        <p:spPr>
          <a:xfrm>
            <a:off x="1862727" y="3351650"/>
            <a:ext cx="982586" cy="4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INTERNSHIP ACTIVITIES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Six month of internship was </a:t>
            </a:r>
            <a:r>
              <a:rPr lang="en">
                <a:solidFill>
                  <a:schemeClr val="dk1"/>
                </a:solidFill>
              </a:rPr>
              <a:t>roughly</a:t>
            </a:r>
            <a:r>
              <a:rPr lang="en">
                <a:solidFill>
                  <a:schemeClr val="dk1"/>
                </a:solidFill>
              </a:rPr>
              <a:t> divided into 4 phase.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</a:rPr>
              <a:t>Phase 1:</a:t>
            </a:r>
            <a:r>
              <a:rPr lang="en">
                <a:solidFill>
                  <a:schemeClr val="dk1"/>
                </a:solidFill>
              </a:rPr>
              <a:t> Learning the Basics and Frameworks.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</a:rPr>
              <a:t>Phase 2:</a:t>
            </a:r>
            <a:r>
              <a:rPr lang="en">
                <a:solidFill>
                  <a:schemeClr val="dk1"/>
                </a:solidFill>
              </a:rPr>
              <a:t> Learning Software Development methodologies, Software Architecture and High-Level Design.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</a:rPr>
              <a:t>Phase 3:</a:t>
            </a:r>
            <a:r>
              <a:rPr lang="en">
                <a:solidFill>
                  <a:schemeClr val="dk1"/>
                </a:solidFill>
              </a:rPr>
              <a:t> Full Stack Project.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</a:rPr>
              <a:t>Phase 4:</a:t>
            </a:r>
            <a:r>
              <a:rPr lang="en">
                <a:solidFill>
                  <a:schemeClr val="dk1"/>
                </a:solidFill>
              </a:rPr>
              <a:t> Working on the Company’s Live Projects.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1: Learning The Basics and Frameworks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 learned web development skills at ShellBeeHaken Ltd., starting from HTML, CSS, JavaScript, and Git, and then moving to React, Redux, ExpressJs, ElectronJs, MongoDB, Mongoose, and JWT. I had to study, take tests, and do assignments using these technologies.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Steps:</a:t>
            </a:r>
            <a:endParaRPr b="1" sz="17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1700"/>
              <a:t>Study the topic</a:t>
            </a:r>
            <a:endParaRPr b="1" sz="17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1700"/>
              <a:t>Make a working project</a:t>
            </a:r>
            <a:endParaRPr b="1" sz="17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1700"/>
              <a:t>Evaluation test</a:t>
            </a:r>
            <a:endParaRPr b="1"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marksheet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063" y="1209025"/>
            <a:ext cx="36198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Projects of Phase 1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228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Replicating a responsive design using HTML and CSS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Answering 10 interview questions using JavaScript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Making a game using HTML, CSS, and JavaScript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For React  I had to recreate the game that I made in the first phase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I had to create a simple shopping list web application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Using React, Redux, MongoDB, ExpressJs, JWT token.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38671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18315" l="0" r="0" t="11964"/>
          <a:stretch/>
        </p:blipFill>
        <p:spPr>
          <a:xfrm>
            <a:off x="5781675" y="1165363"/>
            <a:ext cx="17526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776" y="1171077"/>
            <a:ext cx="3863774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774" y="1159300"/>
            <a:ext cx="3822168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2: Learning Software Development Methodologies, Software Architecture, and High-level Design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339750"/>
            <a:ext cx="4260300" cy="3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Waterfall vs. Agile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Scrum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Sprint and Story Point Estimation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SQL vs NoSQL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Database Design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API specification writing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Usecase Diagram Activity Diagram Sequence Diagram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Git branching strategy How to work in a team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325" y="1339750"/>
            <a:ext cx="3998274" cy="29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 b="0" l="17518" r="0" t="0"/>
          <a:stretch/>
        </p:blipFill>
        <p:spPr>
          <a:xfrm>
            <a:off x="4993325" y="1339750"/>
            <a:ext cx="3998275" cy="272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17149" r="0" t="0"/>
          <a:stretch/>
        </p:blipFill>
        <p:spPr>
          <a:xfrm>
            <a:off x="4993325" y="1339750"/>
            <a:ext cx="3998275" cy="27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6">
            <a:alphaModFix/>
          </a:blip>
          <a:srcRect b="0" l="18613" r="0" t="0"/>
          <a:stretch/>
        </p:blipFill>
        <p:spPr>
          <a:xfrm>
            <a:off x="4993325" y="1339750"/>
            <a:ext cx="3998275" cy="277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7">
            <a:alphaModFix/>
          </a:blip>
          <a:srcRect b="0" l="15690" r="0" t="0"/>
          <a:stretch/>
        </p:blipFill>
        <p:spPr>
          <a:xfrm>
            <a:off x="4993325" y="1339750"/>
            <a:ext cx="3998275" cy="267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8">
            <a:alphaModFix/>
          </a:blip>
          <a:srcRect b="36540" l="0" r="0" t="0"/>
          <a:stretch/>
        </p:blipFill>
        <p:spPr>
          <a:xfrm>
            <a:off x="4993325" y="1339750"/>
            <a:ext cx="2285470" cy="29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9">
            <a:alphaModFix/>
          </a:blip>
          <a:srcRect b="23752" l="32021" r="18539" t="15298"/>
          <a:stretch/>
        </p:blipFill>
        <p:spPr>
          <a:xfrm>
            <a:off x="4993325" y="1339750"/>
            <a:ext cx="3949432" cy="27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3325" y="1327125"/>
            <a:ext cx="260985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3325" y="1327125"/>
            <a:ext cx="3429018" cy="29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93325" y="1339750"/>
            <a:ext cx="3949426" cy="222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3: Full Stack Project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228675"/>
            <a:ext cx="390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</a:t>
            </a:r>
            <a:r>
              <a:rPr lang="en"/>
              <a:t>individually</a:t>
            </a:r>
            <a:r>
              <a:rPr lang="en"/>
              <a:t> had to create Twitter clone with following feature.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Sign Up, Login Using Email, and GitHub Authentication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Email Verification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Profile Create Edit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Image Upload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Tweet Retweet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Tweet Fetching Sorting By Followee, Likes and Comments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Like Comment Reply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Follow Unfollow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Messaging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Notification Using WebSocket and Firebase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API documentation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00" y="1170125"/>
            <a:ext cx="4466400" cy="252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900" y="1170125"/>
            <a:ext cx="4466400" cy="252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900" y="1170125"/>
            <a:ext cx="4466400" cy="25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5900" y="1170125"/>
            <a:ext cx="4466400" cy="252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5900" y="1170125"/>
            <a:ext cx="4466400" cy="252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5900" y="1170125"/>
            <a:ext cx="4430535" cy="25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65900" y="1170125"/>
            <a:ext cx="4430535" cy="25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5900" y="1170125"/>
            <a:ext cx="4466400" cy="252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5900" y="1170125"/>
            <a:ext cx="4466400" cy="252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65900" y="1170125"/>
            <a:ext cx="4430525" cy="250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65900" y="1170125"/>
            <a:ext cx="4466400" cy="252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65900" y="1170125"/>
            <a:ext cx="4430525" cy="250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4 :Working on the Company’s Live Projects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one and a half months I got the opportunity to work 3 of Live Projects and gather much-needed work experiences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UUORK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UUORK Desktop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****** ***** **********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UUORK WEB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228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Technology: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</a:rPr>
              <a:t>NextJs, MongoDB, Redux Saga, ExpressJs ,Spring Boot, MySQL, Redis, AWS Lamda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Features I worked on: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Fixed Responsive issues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Implementing Automatic Regeneration of Access Token And Next Auth SignIn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Fixed 70+ Web Issues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228675"/>
            <a:ext cx="4267200" cy="2400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UUORK Desktop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228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Technology: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ElectronJS, Firebase Cloud 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 I worked on: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</a:t>
            </a:r>
            <a:r>
              <a:rPr lang="en"/>
              <a:t>ixed 40+ bugs of UUORK Desktop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</a:t>
            </a:r>
            <a:r>
              <a:rPr lang="en"/>
              <a:t>automatic</a:t>
            </a:r>
            <a:r>
              <a:rPr lang="en"/>
              <a:t> LogIn with new access token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PROFILE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****** ***** **********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228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</a:t>
            </a:r>
            <a:r>
              <a:rPr lang="en"/>
              <a:t>is a adjacent project for Mapage. This project was kicked off during the last 2 weeks of my internship.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Work: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 Database that would work smoothly with the existing Mapage payment and reservation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needed API endpoints and write the API specifications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107900" cy="338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70125"/>
            <a:ext cx="4107900" cy="231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Achieved from SBH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Teamwork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Professionalism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Punctuality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Knowledge 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Quality of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Adventurous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Critical Thinking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Empathy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Dedication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Attitude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325" y="241600"/>
            <a:ext cx="4637348" cy="10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700" y="1249200"/>
            <a:ext cx="3765700" cy="37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46275" y="1249200"/>
            <a:ext cx="51036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"Support Your Business With Technology."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ShellBeeHaken Ltd. is a product-based software development company that specializes in customized software solutions for various domains and platforms. The company was established in 2020 and has a team of 30+ members who work on web development, mobile application development, technology consulting, enterprise solutions, custom software, and ecommerce.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Development	</a:t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Mobile Application Development	</a:t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Technology Consulting	</a:t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Enterprise Solutions	</a:t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Custom Software	</a:t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E-commerce	</a:t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Cloud Services	</a:t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DevOps Services	</a:t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SQA</a:t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Database Management	</a:t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Highly Scalable System Design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2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743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rgbClr val="111111"/>
                </a:solidFill>
              </a:rPr>
              <a:t>Toyota Website:</a:t>
            </a:r>
            <a:r>
              <a:rPr lang="en" sz="1200">
                <a:solidFill>
                  <a:srgbClr val="111111"/>
                </a:solidFill>
              </a:rPr>
              <a:t> ShellBeeHaken redesigned Toyota’s website to make it responsive, user-friendly, informative, and SEO-optimized.</a:t>
            </a:r>
            <a:endParaRPr sz="1200">
              <a:solidFill>
                <a:srgbClr val="11111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rgbClr val="111111"/>
                </a:solidFill>
              </a:rPr>
              <a:t>UUORK:</a:t>
            </a:r>
            <a:r>
              <a:rPr lang="en" sz="1200">
                <a:solidFill>
                  <a:srgbClr val="111111"/>
                </a:solidFill>
              </a:rPr>
              <a:t> ShellBeeHaken developed UUORK, a virtual company management platform that enables remote project teams and workflows.</a:t>
            </a:r>
            <a:endParaRPr sz="1200">
              <a:solidFill>
                <a:srgbClr val="11111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rgbClr val="111111"/>
                </a:solidFill>
              </a:rPr>
              <a:t>Leclair:</a:t>
            </a:r>
            <a:r>
              <a:rPr lang="en" sz="1200">
                <a:solidFill>
                  <a:srgbClr val="111111"/>
                </a:solidFill>
              </a:rPr>
              <a:t> ShellBeeHaken created Leclair, an online luxury consignment store that sells authentic designer items on behalf of customers.</a:t>
            </a:r>
            <a:endParaRPr sz="1200">
              <a:solidFill>
                <a:srgbClr val="11111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rgbClr val="111111"/>
                </a:solidFill>
              </a:rPr>
              <a:t>Reunion:</a:t>
            </a:r>
            <a:r>
              <a:rPr lang="en" sz="1200">
                <a:solidFill>
                  <a:srgbClr val="111111"/>
                </a:solidFill>
              </a:rPr>
              <a:t> ShellBeeHaken built Reunion, an app that connects users with their alumni community and hosts virtual events.</a:t>
            </a:r>
            <a:endParaRPr sz="1200">
              <a:solidFill>
                <a:srgbClr val="11111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rgbClr val="111111"/>
                </a:solidFill>
              </a:rPr>
              <a:t>Foommy</a:t>
            </a:r>
            <a:r>
              <a:rPr b="1" lang="en" sz="1200">
                <a:solidFill>
                  <a:srgbClr val="111111"/>
                </a:solidFill>
              </a:rPr>
              <a:t>:</a:t>
            </a:r>
            <a:r>
              <a:rPr lang="en" sz="1200">
                <a:solidFill>
                  <a:srgbClr val="111111"/>
                </a:solidFill>
              </a:rPr>
              <a:t> ShellBeeHaken helped develop a proof of concept for Foommy, a service that introduces customers to restaurants using video snippets.</a:t>
            </a:r>
            <a:endParaRPr sz="1200">
              <a:solidFill>
                <a:srgbClr val="11111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rgbClr val="111111"/>
                </a:solidFill>
              </a:rPr>
              <a:t>Mapage:</a:t>
            </a:r>
            <a:r>
              <a:rPr lang="en" sz="1200">
                <a:solidFill>
                  <a:srgbClr val="111111"/>
                </a:solidFill>
              </a:rPr>
              <a:t> ShellBeeHaken designed Mapage, a versatile branding tool for freelance beauticians and hairdressers.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8871" l="0" r="0" t="13240"/>
          <a:stretch/>
        </p:blipFill>
        <p:spPr>
          <a:xfrm>
            <a:off x="467725" y="3287025"/>
            <a:ext cx="1887325" cy="1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50" y="3329500"/>
            <a:ext cx="1382150" cy="1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200" y="3186550"/>
            <a:ext cx="1458737" cy="142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6">
            <a:alphaModFix/>
          </a:blip>
          <a:srcRect b="24006" l="11856" r="10899" t="24223"/>
          <a:stretch/>
        </p:blipFill>
        <p:spPr>
          <a:xfrm>
            <a:off x="5150275" y="3206048"/>
            <a:ext cx="2056600" cy="1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5050" y="3287025"/>
            <a:ext cx="1887325" cy="11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&amp; Partners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228675"/>
            <a:ext cx="4260300" cy="28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ShellBeeHaken Ltd has worked with global brands such as Toyota, Fujitsu, Nagase, UUORK, Leclair to create user-friendly, innovative, and scalable products.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8675"/>
            <a:ext cx="4189450" cy="28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Facilities for employees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500"/>
              <a:t>Nurturing Environment</a:t>
            </a:r>
            <a:endParaRPr sz="15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500"/>
              <a:t>Breakfast Lunch and snacks</a:t>
            </a:r>
            <a:endParaRPr sz="15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500"/>
              <a:t>Yearly increment</a:t>
            </a:r>
            <a:endParaRPr sz="15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500"/>
              <a:t>Festive Bonus</a:t>
            </a:r>
            <a:endParaRPr sz="15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500"/>
              <a:t>Paid leave</a:t>
            </a:r>
            <a:endParaRPr sz="15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500"/>
              <a:t>Metro rail travel expenses</a:t>
            </a:r>
            <a:endParaRPr sz="15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500"/>
              <a:t>Indoor and outdoor games</a:t>
            </a:r>
            <a:endParaRPr sz="15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500"/>
              <a:t>Recreation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20000" l="0" r="0" t="15876"/>
          <a:stretch/>
        </p:blipFill>
        <p:spPr>
          <a:xfrm>
            <a:off x="4236075" y="1228675"/>
            <a:ext cx="2523550" cy="16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0" l="0" r="12103" t="0"/>
          <a:stretch/>
        </p:blipFill>
        <p:spPr>
          <a:xfrm>
            <a:off x="4236075" y="2920300"/>
            <a:ext cx="23777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5">
            <a:alphaModFix/>
          </a:blip>
          <a:srcRect b="0" l="0" r="15088" t="0"/>
          <a:stretch/>
        </p:blipFill>
        <p:spPr>
          <a:xfrm>
            <a:off x="6715050" y="2925063"/>
            <a:ext cx="22808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2900" y="1228675"/>
            <a:ext cx="2183000" cy="16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Routine of An SBH Employee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5507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5474">
                <a:solidFill>
                  <a:srgbClr val="111111"/>
                </a:solidFill>
              </a:rPr>
              <a:t>The employee can arrive at the office from 8:15 am and enjoys a nutritious breakfast provided by the company.</a:t>
            </a:r>
            <a:endParaRPr sz="5474">
              <a:solidFill>
                <a:srgbClr val="111111"/>
              </a:solidFill>
            </a:endParaRPr>
          </a:p>
          <a:p>
            <a:pPr indent="-31550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5474">
                <a:solidFill>
                  <a:srgbClr val="111111"/>
                </a:solidFill>
              </a:rPr>
              <a:t>The employee attends the stand-up meeting with the team at 9:05 am to describe and coordinate the work plan for the day.</a:t>
            </a:r>
            <a:endParaRPr sz="5474">
              <a:solidFill>
                <a:srgbClr val="111111"/>
              </a:solidFill>
            </a:endParaRPr>
          </a:p>
          <a:p>
            <a:pPr indent="-31550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5474">
                <a:solidFill>
                  <a:srgbClr val="111111"/>
                </a:solidFill>
              </a:rPr>
              <a:t>The employee works on the assigned tasks until the team meeting, which takes place between 11:00 am - 1:00 pm or 2:00 pm - 4:00 pm, depending on the project.The employee shares the work done, gets feedback, and learns new skills and methods from the team leader and other experts during the team meeting.</a:t>
            </a:r>
            <a:endParaRPr sz="5474">
              <a:solidFill>
                <a:srgbClr val="111111"/>
              </a:solidFill>
            </a:endParaRPr>
          </a:p>
          <a:p>
            <a:pPr indent="-31550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5474">
                <a:solidFill>
                  <a:srgbClr val="111111"/>
                </a:solidFill>
              </a:rPr>
              <a:t>The employee joins the sprint meeting every Tuesday to review and set goals and achievements for the previous and next 2 weeks with the team.</a:t>
            </a:r>
            <a:endParaRPr sz="5474">
              <a:solidFill>
                <a:srgbClr val="111111"/>
              </a:solidFill>
            </a:endParaRPr>
          </a:p>
          <a:p>
            <a:pPr indent="-31550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5474">
                <a:solidFill>
                  <a:srgbClr val="111111"/>
                </a:solidFill>
              </a:rPr>
              <a:t>The employee takes a lunch break from 1:00 pm to 2:00 pm (or 2:30 pm on Friday) and relishes a tasty meal provided by the company, with special items every Wednesday.</a:t>
            </a:r>
            <a:endParaRPr sz="5474">
              <a:solidFill>
                <a:srgbClr val="111111"/>
              </a:solidFill>
            </a:endParaRPr>
          </a:p>
          <a:p>
            <a:pPr indent="-31550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5474">
                <a:solidFill>
                  <a:srgbClr val="111111"/>
                </a:solidFill>
              </a:rPr>
              <a:t>The employee can take breaks anytime for prayer, snacks, and beverages, which are available in the office pantry.</a:t>
            </a:r>
            <a:endParaRPr sz="5474">
              <a:solidFill>
                <a:srgbClr val="111111"/>
              </a:solidFill>
            </a:endParaRPr>
          </a:p>
          <a:p>
            <a:pPr indent="-31550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5474">
                <a:solidFill>
                  <a:srgbClr val="111111"/>
                </a:solidFill>
              </a:rPr>
              <a:t>The employee resumes work after lunch until 6:00 pm, when the stand-down meeting occurs. The employee describes and celebrates the work done that day with the team during the stand-down meeting.</a:t>
            </a:r>
            <a:endParaRPr sz="5474">
              <a:solidFill>
                <a:srgbClr val="11111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28675"/>
            <a:ext cx="238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</a:rPr>
              <a:t>Business Tour 2022 at Bandarban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</a:rPr>
              <a:t>Annual Iftar &amp; Dinner Party April 2023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</a:rPr>
              <a:t>Fruit Festival June 2023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</a:rPr>
              <a:t>Gifts for Employees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00" y="1170125"/>
            <a:ext cx="26098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6173" l="0" r="0" t="30185"/>
          <a:stretch/>
        </p:blipFill>
        <p:spPr>
          <a:xfrm>
            <a:off x="2847900" y="3275150"/>
            <a:ext cx="26574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5">
            <a:alphaModFix/>
          </a:blip>
          <a:srcRect b="16917" l="2913" r="3698" t="10164"/>
          <a:stretch/>
        </p:blipFill>
        <p:spPr>
          <a:xfrm>
            <a:off x="5657775" y="3037025"/>
            <a:ext cx="17907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6">
            <a:alphaModFix/>
          </a:blip>
          <a:srcRect b="0" l="3166" r="0" t="0"/>
          <a:stretch/>
        </p:blipFill>
        <p:spPr>
          <a:xfrm>
            <a:off x="7600875" y="3037025"/>
            <a:ext cx="1390725" cy="103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7">
            <a:alphaModFix/>
          </a:blip>
          <a:srcRect b="10099" l="0" r="0" t="11787"/>
          <a:stretch/>
        </p:blipFill>
        <p:spPr>
          <a:xfrm>
            <a:off x="5657775" y="4265750"/>
            <a:ext cx="1240552" cy="7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0150" y="1017725"/>
            <a:ext cx="265747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